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324" r:id="rId3"/>
    <p:sldId id="257" r:id="rId4"/>
    <p:sldId id="335" r:id="rId5"/>
    <p:sldId id="340" r:id="rId6"/>
    <p:sldId id="341" r:id="rId7"/>
    <p:sldId id="317" r:id="rId8"/>
    <p:sldId id="287" r:id="rId9"/>
    <p:sldId id="311" r:id="rId10"/>
    <p:sldId id="339" r:id="rId11"/>
    <p:sldId id="337" r:id="rId12"/>
    <p:sldId id="332" r:id="rId13"/>
  </p:sldIdLst>
  <p:sldSz cx="9144000" cy="6858000" type="screen4x3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C4943769-E313-4AD4-A31A-0EE263B27BB5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DBC67B6F-E7D7-401A-A076-C70A61C5D77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BAF9E4F1-9936-41BF-810B-7E74BF71EE36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4913" y="704850"/>
            <a:ext cx="4692650" cy="3519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459526"/>
            <a:ext cx="5681980" cy="4224814"/>
          </a:xfrm>
          <a:prstGeom prst="rect">
            <a:avLst/>
          </a:prstGeom>
        </p:spPr>
        <p:txBody>
          <a:bodyPr vert="horz" lIns="94229" tIns="47114" rIns="94229" bIns="47114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69424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789E1928-4E88-4443-9741-239CFF63770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EB850-8DED-4361-B824-310A9C23CD90}" type="datetimeFigureOut">
              <a:rPr lang="en-US" smtClean="0"/>
              <a:pPr/>
              <a:t>6/22/2026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387EA9-55C0-48F8-A433-F3AE87FDD4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Cover_Temp-Wood-w_logo-lar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70009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-24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914403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02C16F-8441-4C94-A64C-8EF72BFD9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16632"/>
            <a:ext cx="8712968" cy="659735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287000"/>
            <a:ext cx="8572560" cy="5454368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CA" sz="5600" b="1" dirty="0"/>
              <a:t>1.     Welcome </a:t>
            </a:r>
            <a:r>
              <a:rPr lang="en-CA" sz="5600" dirty="0"/>
              <a:t>–Kevin </a:t>
            </a:r>
            <a:r>
              <a:rPr lang="en-CA" sz="5600" dirty="0" err="1"/>
              <a:t>Violette</a:t>
            </a:r>
            <a:r>
              <a:rPr lang="en-CA" sz="5600" dirty="0"/>
              <a:t> - </a:t>
            </a:r>
            <a:r>
              <a:rPr lang="en-CA" sz="5600" i="1" dirty="0"/>
              <a:t>President</a:t>
            </a:r>
          </a:p>
          <a:p>
            <a:pPr>
              <a:buNone/>
            </a:pPr>
            <a:r>
              <a:rPr lang="en-CA" sz="5600" b="1" dirty="0"/>
              <a:t>2.     Announcements </a:t>
            </a:r>
            <a:r>
              <a:rPr lang="en-CA" sz="5600" dirty="0"/>
              <a:t>– Kevin Violette</a:t>
            </a:r>
            <a:endParaRPr lang="en-CA" sz="5600" i="1" dirty="0"/>
          </a:p>
          <a:p>
            <a:pPr marL="0" lvl="0" indent="0">
              <a:buNone/>
            </a:pPr>
            <a:r>
              <a:rPr lang="en-CA" sz="5600" b="1" dirty="0"/>
              <a:t>         - Treasurer’s Report:  Wayne Smith</a:t>
            </a:r>
          </a:p>
          <a:p>
            <a:pPr marL="0" lvl="0" indent="0">
              <a:buNone/>
            </a:pPr>
            <a:r>
              <a:rPr lang="en-CA" sz="5600" b="1" dirty="0"/>
              <a:t>         - Membership Fees:   </a:t>
            </a:r>
            <a:r>
              <a:rPr lang="en-CA" sz="5600" dirty="0"/>
              <a:t>$40 are due one year from date of last payment. </a:t>
            </a:r>
          </a:p>
          <a:p>
            <a:pPr marL="0" lvl="0" indent="0">
              <a:buNone/>
            </a:pPr>
            <a:r>
              <a:rPr lang="en-US" sz="5600" dirty="0"/>
              <a:t> </a:t>
            </a:r>
            <a:r>
              <a:rPr lang="en-CA" sz="5600" dirty="0"/>
              <a:t>        </a:t>
            </a:r>
            <a:r>
              <a:rPr lang="en-CA" sz="5600" b="1" dirty="0"/>
              <a:t>- Meetings will continue at this Hall on the 4</a:t>
            </a:r>
            <a:r>
              <a:rPr lang="en-CA" sz="5600" b="1" baseline="30000" dirty="0"/>
              <a:t>th</a:t>
            </a:r>
            <a:r>
              <a:rPr lang="en-CA" sz="5600" b="1" dirty="0"/>
              <a:t>  Thursday of every month except Dec. and ending in June.</a:t>
            </a:r>
          </a:p>
          <a:p>
            <a:pPr marL="0" lvl="0" indent="0">
              <a:buNone/>
            </a:pPr>
            <a:r>
              <a:rPr lang="en-US" sz="5600" b="1" dirty="0"/>
              <a:t> </a:t>
            </a:r>
            <a:r>
              <a:rPr lang="en-CA" sz="5600" b="1" dirty="0"/>
              <a:t>        - Communications will continue by direct email to members and on our Facebook page.</a:t>
            </a:r>
          </a:p>
          <a:p>
            <a:pPr marL="0" lvl="0" indent="0">
              <a:buNone/>
            </a:pPr>
            <a:r>
              <a:rPr lang="en-CA" sz="5600" b="1" dirty="0"/>
              <a:t>         - </a:t>
            </a:r>
            <a:r>
              <a:rPr lang="en-CA" sz="5600" b="1" dirty="0" err="1"/>
              <a:t>Twoonie</a:t>
            </a:r>
            <a:r>
              <a:rPr lang="en-CA" sz="5600" b="1" dirty="0"/>
              <a:t> Half &amp; Half Draw:</a:t>
            </a:r>
            <a:r>
              <a:rPr lang="en-CA" sz="5600" dirty="0"/>
              <a:t>   Tickets are $2 each or 3 for $5. (See Ken Cruse)</a:t>
            </a:r>
          </a:p>
          <a:p>
            <a:pPr marL="0" lvl="0" indent="0">
              <a:buNone/>
            </a:pPr>
            <a:r>
              <a:rPr lang="en-US" sz="5600" b="1" dirty="0"/>
              <a:t>         - </a:t>
            </a:r>
            <a:r>
              <a:rPr lang="en-CA" sz="5600" b="1" dirty="0"/>
              <a:t>Please help with Hall cleanup:  </a:t>
            </a:r>
            <a:r>
              <a:rPr lang="en-CA" sz="5600" dirty="0"/>
              <a:t>tables, chairs, and some kitchen work.</a:t>
            </a:r>
          </a:p>
          <a:p>
            <a:pPr marL="0" lvl="0" indent="0">
              <a:buNone/>
            </a:pPr>
            <a:endParaRPr lang="en-CA" sz="5600" dirty="0"/>
          </a:p>
          <a:p>
            <a:pPr marL="0" lvl="0" indent="0">
              <a:buNone/>
            </a:pPr>
            <a:r>
              <a:rPr lang="en-CA" sz="5600" b="1" dirty="0"/>
              <a:t>3.     Upcoming Events:       </a:t>
            </a:r>
            <a:r>
              <a:rPr lang="en-US" sz="6400" b="1" dirty="0">
                <a:solidFill>
                  <a:schemeClr val="accent5">
                    <a:lumMod val="50000"/>
                  </a:schemeClr>
                </a:solidFill>
              </a:rPr>
              <a:t>•   Sept. 24</a:t>
            </a:r>
            <a:r>
              <a:rPr lang="en-US" sz="6400" b="1" baseline="30000" dirty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6400" b="1" dirty="0">
                <a:solidFill>
                  <a:schemeClr val="accent5">
                    <a:lumMod val="50000"/>
                  </a:schemeClr>
                </a:solidFill>
              </a:rPr>
              <a:t>  First Meeting of the New Program Year</a:t>
            </a:r>
          </a:p>
          <a:p>
            <a:pPr marL="0" lvl="0" indent="0" algn="ctr">
              <a:buNone/>
            </a:pPr>
            <a:r>
              <a:rPr lang="en-US" sz="4800" b="1" dirty="0"/>
              <a:t>  7</a:t>
            </a:r>
            <a:r>
              <a:rPr lang="en-US" sz="4800" dirty="0"/>
              <a:t>:00 p.m.   Theme to be determined based on Member Input Survey</a:t>
            </a:r>
            <a:endParaRPr lang="en-US" sz="5600" b="1" dirty="0"/>
          </a:p>
          <a:p>
            <a:pPr marL="0" lvl="0" indent="0" algn="ctr">
              <a:buNone/>
            </a:pPr>
            <a:r>
              <a:rPr lang="en-US" sz="6000" b="1" dirty="0">
                <a:solidFill>
                  <a:schemeClr val="tx2"/>
                </a:solidFill>
              </a:rPr>
              <a:t>•   2026 Hamilton Woodworking Show - November 13–15</a:t>
            </a:r>
          </a:p>
          <a:p>
            <a:pPr marL="0" lvl="0" indent="0" algn="ctr">
              <a:buNone/>
            </a:pPr>
            <a:r>
              <a:rPr lang="en-US" sz="6000" dirty="0"/>
              <a:t>Riverside Exhibition Centre (Caledonia Fairgrounds)</a:t>
            </a:r>
            <a:r>
              <a:rPr lang="en-US" sz="5600" b="1" dirty="0"/>
              <a:t>                                 </a:t>
            </a:r>
            <a:endParaRPr lang="en-US" sz="4800" dirty="0"/>
          </a:p>
          <a:p>
            <a:pPr marL="0" lvl="0" indent="0" algn="ctr">
              <a:buNone/>
            </a:pPr>
            <a:r>
              <a:rPr lang="en-US" sz="3600" dirty="0"/>
              <a:t>____________________________________________________________________________________________________________________</a:t>
            </a:r>
            <a:endParaRPr lang="en-US" sz="800" dirty="0"/>
          </a:p>
          <a:p>
            <a:pPr marL="0" indent="0">
              <a:buNone/>
            </a:pPr>
            <a:r>
              <a:rPr lang="en-CA" sz="5600" b="1" dirty="0"/>
              <a:t>                                         </a:t>
            </a:r>
            <a:r>
              <a:rPr lang="en-US" sz="6400" b="1" u="sng" dirty="0">
                <a:solidFill>
                  <a:srgbClr val="C00000"/>
                </a:solidFill>
              </a:rPr>
              <a:t>DINNER</a:t>
            </a:r>
            <a:r>
              <a:rPr lang="en-US" sz="6400" b="1" dirty="0">
                <a:solidFill>
                  <a:srgbClr val="C00000"/>
                </a:solidFill>
              </a:rPr>
              <a:t>  -  Catered by </a:t>
            </a:r>
            <a:r>
              <a:rPr lang="en-US" sz="6400" b="1" dirty="0" err="1">
                <a:solidFill>
                  <a:srgbClr val="C00000"/>
                </a:solidFill>
              </a:rPr>
              <a:t>Merritville</a:t>
            </a:r>
            <a:r>
              <a:rPr lang="en-US" sz="6400" b="1" dirty="0">
                <a:solidFill>
                  <a:srgbClr val="C00000"/>
                </a:solidFill>
              </a:rPr>
              <a:t>  Smokehouse &amp; </a:t>
            </a:r>
            <a:r>
              <a:rPr lang="en-US" sz="6400" b="1" dirty="0" err="1">
                <a:solidFill>
                  <a:srgbClr val="C00000"/>
                </a:solidFill>
              </a:rPr>
              <a:t>Broasted</a:t>
            </a:r>
            <a:r>
              <a:rPr lang="en-US" sz="6400" b="1" dirty="0">
                <a:solidFill>
                  <a:srgbClr val="C00000"/>
                </a:solidFill>
              </a:rPr>
              <a:t> Chicken</a:t>
            </a:r>
            <a:endParaRPr lang="en-US" sz="56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en-US" sz="5600" b="1" u="sng" dirty="0">
                <a:solidFill>
                  <a:schemeClr val="tx2"/>
                </a:solidFill>
              </a:rPr>
              <a:t>-AWARDS  PRESENTATION-</a:t>
            </a:r>
          </a:p>
          <a:p>
            <a:pPr marL="0" indent="0" algn="ctr">
              <a:buNone/>
            </a:pPr>
            <a:r>
              <a:rPr lang="en-US" sz="5600" b="1" dirty="0">
                <a:solidFill>
                  <a:schemeClr val="tx2"/>
                </a:solidFill>
              </a:rPr>
              <a:t>Winners of Our Three Maker’s Challenges</a:t>
            </a:r>
          </a:p>
          <a:p>
            <a:pPr marL="0" indent="0" algn="ctr">
              <a:buNone/>
            </a:pPr>
            <a:endParaRPr lang="en-US" sz="5600" b="1" dirty="0">
              <a:solidFill>
                <a:schemeClr val="tx2"/>
              </a:solidFill>
            </a:endParaRPr>
          </a:p>
          <a:p>
            <a:pPr marL="0" indent="0" algn="ctr">
              <a:buNone/>
            </a:pPr>
            <a:r>
              <a:rPr lang="en-US" sz="5600" b="1" u="sng" dirty="0">
                <a:solidFill>
                  <a:srgbClr val="C00000"/>
                </a:solidFill>
              </a:rPr>
              <a:t>MEMBER  SURVEY  -  PROGRAM INPUT FOR THE COMING YEAR</a:t>
            </a:r>
          </a:p>
          <a:p>
            <a:pPr marL="0" indent="0" algn="ctr">
              <a:buNone/>
            </a:pPr>
            <a:r>
              <a:rPr lang="en-US" sz="5600" b="1" dirty="0">
                <a:solidFill>
                  <a:srgbClr val="C00000"/>
                </a:solidFill>
              </a:rPr>
              <a:t>Survey sheet – check off your preferred choices – 5 skills  and  3  Maker’s Themes</a:t>
            </a:r>
          </a:p>
          <a:p>
            <a:pPr marL="0" indent="0" algn="ctr">
              <a:buNone/>
            </a:pPr>
            <a:endParaRPr lang="en-US" sz="5600" b="1" dirty="0">
              <a:solidFill>
                <a:srgbClr val="C00000"/>
              </a:solidFill>
            </a:endParaRPr>
          </a:p>
          <a:p>
            <a:pPr algn="ctr">
              <a:buFontTx/>
              <a:buChar char="-"/>
            </a:pPr>
            <a:r>
              <a:rPr lang="en-US" sz="6400" b="1" dirty="0">
                <a:solidFill>
                  <a:schemeClr val="tx2"/>
                </a:solidFill>
              </a:rPr>
              <a:t>SWAP – SELL -  TRADE  -  GIVE AWAY TABLES  -</a:t>
            </a:r>
          </a:p>
          <a:p>
            <a:pPr algn="ctr">
              <a:buFontTx/>
              <a:buChar char="-"/>
            </a:pPr>
            <a:r>
              <a:rPr lang="en-US" sz="1200" b="1" dirty="0">
                <a:solidFill>
                  <a:schemeClr val="tx2"/>
                </a:solidFill>
              </a:rPr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  <a:endParaRPr lang="en-US" sz="3600" b="1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en-CA" sz="5600" b="1" dirty="0"/>
              <a:t>5.     Show-and-Share</a:t>
            </a:r>
            <a:r>
              <a:rPr lang="en-CA" sz="6400" b="1" dirty="0"/>
              <a:t> </a:t>
            </a:r>
            <a:r>
              <a:rPr lang="en-CA" sz="5600" b="1" dirty="0"/>
              <a:t>– </a:t>
            </a:r>
            <a:r>
              <a:rPr lang="en-CA" sz="5600" dirty="0"/>
              <a:t>Member projects and special tools.</a:t>
            </a:r>
          </a:p>
          <a:p>
            <a:pPr marL="457200" indent="-457200">
              <a:buNone/>
            </a:pPr>
            <a:r>
              <a:rPr lang="en-CA" sz="5600" b="1" dirty="0"/>
              <a:t>6.    </a:t>
            </a:r>
            <a:r>
              <a:rPr lang="en-CA" sz="5600" b="1" dirty="0" err="1"/>
              <a:t>Twoonie</a:t>
            </a:r>
            <a:r>
              <a:rPr lang="en-CA" sz="5600" b="1" dirty="0"/>
              <a:t>-Half-N-Half Draw – </a:t>
            </a:r>
            <a:r>
              <a:rPr lang="en-CA" sz="5600" dirty="0"/>
              <a:t>Funds to help with Club operational expenses.</a:t>
            </a:r>
          </a:p>
        </p:txBody>
      </p:sp>
      <p:pic>
        <p:nvPicPr>
          <p:cNvPr id="4" name="Picture 3" descr="sgenda Graphic w-sawblad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00298" y="71413"/>
            <a:ext cx="3714776" cy="12155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844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WCllub Logo blank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19" y="404664"/>
            <a:ext cx="3025181" cy="1116717"/>
          </a:xfrm>
          <a:prstGeom prst="rect">
            <a:avLst/>
          </a:prstGeom>
        </p:spPr>
      </p:pic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90F2F1-E5C2-4201-A929-1844D12DF403}"/>
              </a:ext>
            </a:extLst>
          </p:cNvPr>
          <p:cNvSpPr txBox="1"/>
          <p:nvPr/>
        </p:nvSpPr>
        <p:spPr>
          <a:xfrm>
            <a:off x="4860032" y="362857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lain" startAt="2026"/>
            </a:pPr>
            <a:r>
              <a:rPr lang="en-US" sz="3600" b="1" i="1" dirty="0">
                <a:solidFill>
                  <a:schemeClr val="accent6">
                    <a:lumMod val="50000"/>
                  </a:schemeClr>
                </a:solidFill>
              </a:rPr>
              <a:t>  -  2027</a:t>
            </a:r>
            <a:endParaRPr lang="en-CA" sz="36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3600" b="1" i="1" dirty="0">
                <a:solidFill>
                  <a:schemeClr val="accent6">
                    <a:lumMod val="50000"/>
                  </a:schemeClr>
                </a:solidFill>
              </a:rPr>
              <a:t>MEETING  DATES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003746-5156-4C35-A5F9-240CDB0DCAB6}"/>
              </a:ext>
            </a:extLst>
          </p:cNvPr>
          <p:cNvSpPr txBox="1"/>
          <p:nvPr/>
        </p:nvSpPr>
        <p:spPr>
          <a:xfrm>
            <a:off x="1835696" y="1759036"/>
            <a:ext cx="345638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2026:</a:t>
            </a:r>
          </a:p>
          <a:p>
            <a:r>
              <a:rPr lang="en-US" sz="2400" dirty="0"/>
              <a:t>September 24</a:t>
            </a:r>
          </a:p>
          <a:p>
            <a:r>
              <a:rPr lang="en-US" sz="2400" dirty="0"/>
              <a:t>October 22</a:t>
            </a:r>
          </a:p>
          <a:p>
            <a:r>
              <a:rPr lang="en-US" sz="2400" dirty="0"/>
              <a:t>November 26</a:t>
            </a:r>
          </a:p>
          <a:p>
            <a:r>
              <a:rPr lang="en-US" sz="2400" dirty="0"/>
              <a:t>December  (</a:t>
            </a:r>
            <a:r>
              <a:rPr lang="en-US" dirty="0"/>
              <a:t>no meeting)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b="1" i="1" dirty="0"/>
              <a:t>2027:</a:t>
            </a:r>
          </a:p>
          <a:p>
            <a:r>
              <a:rPr lang="en-US" sz="2400" dirty="0"/>
              <a:t>January 28</a:t>
            </a:r>
          </a:p>
          <a:p>
            <a:r>
              <a:rPr lang="en-US" sz="2400" dirty="0"/>
              <a:t>February 25</a:t>
            </a:r>
          </a:p>
          <a:p>
            <a:r>
              <a:rPr lang="en-US" sz="2400" dirty="0"/>
              <a:t>March 25</a:t>
            </a:r>
          </a:p>
          <a:p>
            <a:r>
              <a:rPr lang="en-US" sz="2400" dirty="0"/>
              <a:t>April 22   </a:t>
            </a:r>
            <a:r>
              <a:rPr lang="en-US" dirty="0"/>
              <a:t>(note 5 weeks)</a:t>
            </a:r>
          </a:p>
          <a:p>
            <a:r>
              <a:rPr lang="en-US" sz="2400" dirty="0"/>
              <a:t>May 27</a:t>
            </a:r>
          </a:p>
          <a:p>
            <a:r>
              <a:rPr lang="en-US" sz="2400" dirty="0"/>
              <a:t>June 24   </a:t>
            </a:r>
            <a:r>
              <a:rPr lang="en-US" dirty="0"/>
              <a:t>(no July/Aug mtgs)</a:t>
            </a:r>
            <a:endParaRPr lang="en-US" sz="2400" dirty="0"/>
          </a:p>
          <a:p>
            <a:endParaRPr lang="en-CA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652D0D-2972-4C58-9063-816130EB203E}"/>
              </a:ext>
            </a:extLst>
          </p:cNvPr>
          <p:cNvSpPr txBox="1"/>
          <p:nvPr/>
        </p:nvSpPr>
        <p:spPr>
          <a:xfrm>
            <a:off x="5292080" y="3991275"/>
            <a:ext cx="3384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PROGRAM  THEMES</a:t>
            </a:r>
          </a:p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and</a:t>
            </a:r>
          </a:p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MAKER’S  CHALLENGES</a:t>
            </a:r>
          </a:p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To be determined with</a:t>
            </a:r>
          </a:p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input of Club Members </a:t>
            </a:r>
            <a:endParaRPr lang="en-CA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111E8D-1BE3-4D46-8120-A3DBA089CD0E}"/>
              </a:ext>
            </a:extLst>
          </p:cNvPr>
          <p:cNvSpPr txBox="1"/>
          <p:nvPr/>
        </p:nvSpPr>
        <p:spPr>
          <a:xfrm>
            <a:off x="5422161" y="2204864"/>
            <a:ext cx="3229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</a:rPr>
              <a:t>Meetings begin at 7:00 p.m.</a:t>
            </a:r>
          </a:p>
          <a:p>
            <a:pPr algn="ctr"/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</a:rPr>
              <a:t>4th Thursday of the Month</a:t>
            </a:r>
            <a:endParaRPr lang="en-CA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9185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F9BC4D3-459F-4442-A5B3-40CB00F4F9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673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C331803-0F00-40BA-97AA-51B1C07E17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318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881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844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WCllub Logo blank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3240" y="142852"/>
            <a:ext cx="4000528" cy="1476757"/>
          </a:xfrm>
          <a:prstGeom prst="rect">
            <a:avLst/>
          </a:prstGeom>
        </p:spPr>
      </p:pic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5764F2-BB8B-466D-9AD7-D52A8078CD4A}"/>
              </a:ext>
            </a:extLst>
          </p:cNvPr>
          <p:cNvSpPr txBox="1"/>
          <p:nvPr/>
        </p:nvSpPr>
        <p:spPr>
          <a:xfrm>
            <a:off x="1691680" y="1844824"/>
            <a:ext cx="6730562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i="1" dirty="0">
                <a:solidFill>
                  <a:srgbClr val="C00000"/>
                </a:solidFill>
              </a:rPr>
              <a:t>Maker’s  Challenge Awards</a:t>
            </a:r>
          </a:p>
          <a:p>
            <a:pPr algn="ctr"/>
            <a:endParaRPr lang="en-US" sz="2800" b="1" i="1" dirty="0">
              <a:solidFill>
                <a:srgbClr val="C00000"/>
              </a:solidFill>
            </a:endParaRPr>
          </a:p>
          <a:p>
            <a:pPr algn="ctr"/>
            <a:r>
              <a:rPr lang="en-US" sz="2400" b="1" i="1" u="sng" dirty="0">
                <a:solidFill>
                  <a:schemeClr val="tx2"/>
                </a:solidFill>
              </a:rPr>
              <a:t>Toys  and  Games  Challenge  Winners</a:t>
            </a:r>
          </a:p>
          <a:p>
            <a:pPr algn="ctr"/>
            <a:r>
              <a:rPr lang="en-US" sz="2000" b="1" i="1" dirty="0">
                <a:solidFill>
                  <a:schemeClr val="tx2"/>
                </a:solidFill>
              </a:rPr>
              <a:t>1. Wayne Smith      2. Virgil </a:t>
            </a:r>
            <a:r>
              <a:rPr lang="en-US" sz="2000" b="1" i="1" dirty="0" err="1">
                <a:solidFill>
                  <a:schemeClr val="tx2"/>
                </a:solidFill>
              </a:rPr>
              <a:t>Parvu</a:t>
            </a:r>
            <a:r>
              <a:rPr lang="en-US" sz="2000" b="1" i="1" dirty="0">
                <a:solidFill>
                  <a:schemeClr val="tx2"/>
                </a:solidFill>
              </a:rPr>
              <a:t>     3. Jeff Hetherington</a:t>
            </a:r>
          </a:p>
          <a:p>
            <a:pPr algn="ctr"/>
            <a:r>
              <a:rPr lang="en-US" sz="1600" b="1" i="1" dirty="0">
                <a:solidFill>
                  <a:schemeClr val="tx2"/>
                </a:solidFill>
              </a:rPr>
              <a:t>Sponsored by Lee Valley, Niagara Falls</a:t>
            </a:r>
            <a:endParaRPr lang="en-US" sz="1400" b="1" i="1" dirty="0">
              <a:solidFill>
                <a:schemeClr val="tx2"/>
              </a:solidFill>
            </a:endParaRPr>
          </a:p>
          <a:p>
            <a:pPr marL="457200" indent="-457200" algn="ctr">
              <a:buAutoNum type="arabicPeriod"/>
            </a:pPr>
            <a:endParaRPr lang="en-US" sz="2400" b="1" i="1" dirty="0">
              <a:solidFill>
                <a:schemeClr val="tx2"/>
              </a:solidFill>
            </a:endParaRPr>
          </a:p>
          <a:p>
            <a:pPr algn="ctr"/>
            <a:r>
              <a:rPr lang="en-US" sz="2400" b="1" i="1" u="sng" dirty="0">
                <a:solidFill>
                  <a:schemeClr val="tx2"/>
                </a:solidFill>
              </a:rPr>
              <a:t>Firewood  Challenge  Winners</a:t>
            </a:r>
          </a:p>
          <a:p>
            <a:pPr algn="ctr"/>
            <a:r>
              <a:rPr lang="en-US" sz="2000" b="1" i="1" dirty="0">
                <a:solidFill>
                  <a:schemeClr val="tx2"/>
                </a:solidFill>
              </a:rPr>
              <a:t>1. Bob Hayward      2. Martin </a:t>
            </a:r>
            <a:r>
              <a:rPr lang="en-US" sz="2000" b="1" i="1" dirty="0" err="1">
                <a:solidFill>
                  <a:schemeClr val="tx2"/>
                </a:solidFill>
              </a:rPr>
              <a:t>Keuse</a:t>
            </a:r>
            <a:r>
              <a:rPr lang="en-US" sz="2000" b="1" i="1" dirty="0">
                <a:solidFill>
                  <a:schemeClr val="tx2"/>
                </a:solidFill>
              </a:rPr>
              <a:t>      3. Joe </a:t>
            </a:r>
            <a:r>
              <a:rPr lang="en-US" sz="2000" b="1" i="1" dirty="0" err="1">
                <a:solidFill>
                  <a:schemeClr val="tx2"/>
                </a:solidFill>
              </a:rPr>
              <a:t>Sebastianelli</a:t>
            </a:r>
            <a:endParaRPr lang="en-US" sz="2000" b="1" i="1" dirty="0">
              <a:solidFill>
                <a:schemeClr val="tx2"/>
              </a:solidFill>
            </a:endParaRPr>
          </a:p>
          <a:p>
            <a:pPr algn="ctr"/>
            <a:r>
              <a:rPr lang="en-US" sz="1600" b="1" i="1" dirty="0">
                <a:solidFill>
                  <a:schemeClr val="tx2"/>
                </a:solidFill>
              </a:rPr>
              <a:t>Sponsored by Stockroom Supply, Wainfleet</a:t>
            </a:r>
          </a:p>
          <a:p>
            <a:pPr marL="457200" indent="-457200" algn="ctr">
              <a:buAutoNum type="arabicPeriod"/>
            </a:pPr>
            <a:endParaRPr lang="en-US" sz="2400" b="1" i="1" dirty="0">
              <a:solidFill>
                <a:schemeClr val="tx2"/>
              </a:solidFill>
            </a:endParaRPr>
          </a:p>
          <a:p>
            <a:pPr algn="ctr"/>
            <a:r>
              <a:rPr lang="en-US" sz="2400" b="1" i="1" u="sng" dirty="0">
                <a:solidFill>
                  <a:schemeClr val="tx2"/>
                </a:solidFill>
              </a:rPr>
              <a:t>Wall  Art  Challenge  Winners</a:t>
            </a:r>
          </a:p>
          <a:p>
            <a:pPr algn="ctr"/>
            <a:r>
              <a:rPr lang="en-US" sz="2000" b="1" i="1" dirty="0">
                <a:solidFill>
                  <a:schemeClr val="tx2"/>
                </a:solidFill>
              </a:rPr>
              <a:t>1. Don </a:t>
            </a:r>
            <a:r>
              <a:rPr lang="en-US" sz="2000" b="1" i="1" dirty="0" err="1">
                <a:solidFill>
                  <a:schemeClr val="tx2"/>
                </a:solidFill>
              </a:rPr>
              <a:t>Beaudreau</a:t>
            </a:r>
            <a:r>
              <a:rPr lang="en-US" sz="2000" b="1" i="1" dirty="0">
                <a:solidFill>
                  <a:schemeClr val="tx2"/>
                </a:solidFill>
              </a:rPr>
              <a:t>      2.  Heather Brooks     3. Chris White</a:t>
            </a:r>
          </a:p>
          <a:p>
            <a:pPr algn="ctr"/>
            <a:r>
              <a:rPr lang="en-US" sz="1600" b="1" i="1" dirty="0">
                <a:solidFill>
                  <a:schemeClr val="tx2"/>
                </a:solidFill>
              </a:rPr>
              <a:t>Sponsored by The Woodshed, Smithville</a:t>
            </a:r>
          </a:p>
          <a:p>
            <a:pPr algn="ctr"/>
            <a:r>
              <a:rPr lang="en-US" sz="2800" b="1" i="1" dirty="0">
                <a:solidFill>
                  <a:srgbClr val="C0000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pic>
        <p:nvPicPr>
          <p:cNvPr id="5" name="Picture 4" descr="Shw and Share Slid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4230" y="71414"/>
            <a:ext cx="7545488" cy="66437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alf-and-half tick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0166" y="357166"/>
            <a:ext cx="7300436" cy="385765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643042" y="4143380"/>
            <a:ext cx="707236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- FUNDS  SUPPORT -</a:t>
            </a:r>
          </a:p>
          <a:p>
            <a:pPr algn="ctr"/>
            <a:r>
              <a:rPr lang="en-US" sz="2400" b="1" dirty="0"/>
              <a:t>NIAGARA WOODWORKING CLUB OPERATIONS</a:t>
            </a:r>
          </a:p>
          <a:p>
            <a:pPr algn="ctr"/>
            <a:r>
              <a:rPr lang="en-US" sz="2400" b="1" dirty="0"/>
              <a:t>• Hall Rental and Meeting Expenses</a:t>
            </a:r>
          </a:p>
          <a:p>
            <a:pPr algn="ctr"/>
            <a:r>
              <a:rPr lang="en-US" sz="2400" b="1" dirty="0"/>
              <a:t>• Coffee supplies and Snacks</a:t>
            </a:r>
          </a:p>
          <a:p>
            <a:pPr algn="ctr"/>
            <a:r>
              <a:rPr lang="en-US" sz="2400" b="1" dirty="0"/>
              <a:t>• Event Challenge Awards</a:t>
            </a:r>
          </a:p>
          <a:p>
            <a:pPr algn="ctr"/>
            <a:r>
              <a:rPr lang="en-US" sz="2400" b="1" dirty="0"/>
              <a:t>• Website Hosting Fees</a:t>
            </a:r>
          </a:p>
        </p:txBody>
      </p:sp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08098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844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 descr="NWCllub Logo blank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6819" y="404664"/>
            <a:ext cx="3025181" cy="1116717"/>
          </a:xfrm>
          <a:prstGeom prst="rect">
            <a:avLst/>
          </a:prstGeom>
        </p:spPr>
      </p:pic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390F2F1-E5C2-4201-A929-1844D12DF403}"/>
              </a:ext>
            </a:extLst>
          </p:cNvPr>
          <p:cNvSpPr txBox="1"/>
          <p:nvPr/>
        </p:nvSpPr>
        <p:spPr>
          <a:xfrm>
            <a:off x="4860032" y="362857"/>
            <a:ext cx="381642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AutoNum type="arabicPlain" startAt="2026"/>
            </a:pPr>
            <a:r>
              <a:rPr lang="en-US" sz="3600" b="1" i="1" dirty="0">
                <a:solidFill>
                  <a:schemeClr val="accent6">
                    <a:lumMod val="50000"/>
                  </a:schemeClr>
                </a:solidFill>
              </a:rPr>
              <a:t>  -  2027</a:t>
            </a:r>
            <a:endParaRPr lang="en-CA" sz="3600" b="1" i="1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3600" b="1" i="1" dirty="0">
                <a:solidFill>
                  <a:schemeClr val="accent6">
                    <a:lumMod val="50000"/>
                  </a:schemeClr>
                </a:solidFill>
              </a:rPr>
              <a:t>MEETING  DATES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9003746-5156-4C35-A5F9-240CDB0DCAB6}"/>
              </a:ext>
            </a:extLst>
          </p:cNvPr>
          <p:cNvSpPr txBox="1"/>
          <p:nvPr/>
        </p:nvSpPr>
        <p:spPr>
          <a:xfrm>
            <a:off x="1835696" y="1759036"/>
            <a:ext cx="3456384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/>
              <a:t>2026:</a:t>
            </a:r>
          </a:p>
          <a:p>
            <a:r>
              <a:rPr lang="en-US" sz="2400" dirty="0"/>
              <a:t>September 24</a:t>
            </a:r>
          </a:p>
          <a:p>
            <a:r>
              <a:rPr lang="en-US" sz="2400" dirty="0"/>
              <a:t>October 22</a:t>
            </a:r>
          </a:p>
          <a:p>
            <a:r>
              <a:rPr lang="en-US" sz="2400" dirty="0"/>
              <a:t>November 26</a:t>
            </a:r>
          </a:p>
          <a:p>
            <a:r>
              <a:rPr lang="en-US" sz="2400" dirty="0"/>
              <a:t>December  (</a:t>
            </a:r>
            <a:r>
              <a:rPr lang="en-US" dirty="0"/>
              <a:t>no meeting)</a:t>
            </a:r>
            <a:endParaRPr lang="en-US" sz="2400" dirty="0"/>
          </a:p>
          <a:p>
            <a:r>
              <a:rPr lang="en-US" sz="2400" dirty="0"/>
              <a:t> </a:t>
            </a:r>
          </a:p>
          <a:p>
            <a:r>
              <a:rPr lang="en-US" sz="2400" b="1" i="1" dirty="0"/>
              <a:t>2027:</a:t>
            </a:r>
          </a:p>
          <a:p>
            <a:r>
              <a:rPr lang="en-US" sz="2400" dirty="0"/>
              <a:t>January 28</a:t>
            </a:r>
          </a:p>
          <a:p>
            <a:r>
              <a:rPr lang="en-US" sz="2400" dirty="0"/>
              <a:t>February 25</a:t>
            </a:r>
          </a:p>
          <a:p>
            <a:r>
              <a:rPr lang="en-US" sz="2400" dirty="0"/>
              <a:t>March 25</a:t>
            </a:r>
          </a:p>
          <a:p>
            <a:r>
              <a:rPr lang="en-US" sz="2400" dirty="0"/>
              <a:t>April 22   </a:t>
            </a:r>
            <a:r>
              <a:rPr lang="en-US" dirty="0"/>
              <a:t>(note 5 weeks)</a:t>
            </a:r>
          </a:p>
          <a:p>
            <a:r>
              <a:rPr lang="en-US" sz="2400" dirty="0"/>
              <a:t>May 27</a:t>
            </a:r>
          </a:p>
          <a:p>
            <a:r>
              <a:rPr lang="en-US" sz="2400" dirty="0"/>
              <a:t>June 24</a:t>
            </a:r>
          </a:p>
          <a:p>
            <a:endParaRPr lang="en-CA" sz="1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E652D0D-2972-4C58-9063-816130EB203E}"/>
              </a:ext>
            </a:extLst>
          </p:cNvPr>
          <p:cNvSpPr txBox="1"/>
          <p:nvPr/>
        </p:nvSpPr>
        <p:spPr>
          <a:xfrm>
            <a:off x="5292080" y="3991275"/>
            <a:ext cx="33843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PROGRAM  THEMES</a:t>
            </a:r>
          </a:p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and</a:t>
            </a:r>
          </a:p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MAKER’S  CHALLENGES</a:t>
            </a:r>
          </a:p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To be determined with</a:t>
            </a:r>
          </a:p>
          <a:p>
            <a:pPr algn="ctr"/>
            <a:r>
              <a:rPr lang="en-US" sz="2400" b="1" dirty="0">
                <a:solidFill>
                  <a:schemeClr val="accent5">
                    <a:lumMod val="50000"/>
                  </a:schemeClr>
                </a:solidFill>
              </a:rPr>
              <a:t>input of Club Members </a:t>
            </a:r>
            <a:endParaRPr lang="en-CA" sz="2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111E8D-1BE3-4D46-8120-A3DBA089CD0E}"/>
              </a:ext>
            </a:extLst>
          </p:cNvPr>
          <p:cNvSpPr txBox="1"/>
          <p:nvPr/>
        </p:nvSpPr>
        <p:spPr>
          <a:xfrm>
            <a:off x="5422161" y="2204864"/>
            <a:ext cx="32299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</a:rPr>
              <a:t>Meetings begin at 7:00 p.m.</a:t>
            </a:r>
          </a:p>
          <a:p>
            <a:pPr algn="ctr"/>
            <a:r>
              <a:rPr lang="en-US" sz="2000" b="1" i="1" dirty="0">
                <a:solidFill>
                  <a:schemeClr val="accent5">
                    <a:lumMod val="50000"/>
                  </a:schemeClr>
                </a:solidFill>
              </a:rPr>
              <a:t>4th Thursday of the Month</a:t>
            </a:r>
            <a:endParaRPr lang="en-CA" sz="20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7090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-24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2" y="-24"/>
            <a:ext cx="9144032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502C16F-8441-4C94-A64C-8EF72BFD98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1" y="116632"/>
            <a:ext cx="8712968" cy="659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2085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14414" y="0"/>
            <a:ext cx="7929586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NWCllub Logo blank-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3688" y="1916832"/>
            <a:ext cx="7033414" cy="2596319"/>
          </a:xfrm>
          <a:prstGeom prst="rect">
            <a:avLst/>
          </a:prstGeom>
        </p:spPr>
      </p:pic>
      <p:pic>
        <p:nvPicPr>
          <p:cNvPr id="4" name="Picture 3" descr="PowerPoint side gradient ba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" y="-24"/>
            <a:ext cx="120809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69660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4954</TotalTime>
  <Words>475</Words>
  <Application>Microsoft Office PowerPoint</Application>
  <PresentationFormat>On-screen Show (4:3)</PresentationFormat>
  <Paragraphs>89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Robert White</dc:creator>
  <cp:lastModifiedBy>Robert White</cp:lastModifiedBy>
  <cp:revision>322</cp:revision>
  <cp:lastPrinted>2026-04-02T14:36:50Z</cp:lastPrinted>
  <dcterms:created xsi:type="dcterms:W3CDTF">2024-03-31T12:42:34Z</dcterms:created>
  <dcterms:modified xsi:type="dcterms:W3CDTF">2026-06-22T20:59:11Z</dcterms:modified>
</cp:coreProperties>
</file>